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5" r:id="rId9"/>
    <p:sldId id="259" r:id="rId10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4C7D21D-B568-4369-B640-B7C75AB8EAEF}" v="7" dt="2022-11-03T17:34:42.311"/>
    <p1510:client id="{F87E5B38-EE24-4102-B78B-322E768A9844}" v="44" dt="2023-11-08T15:35:15.7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9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732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6A23FB-6284-2373-20F2-EB908913F8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9408D9-84FE-2EC0-F542-E01B45A8F1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7AB30C-44F0-4801-0EDE-BE728838F5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1EEA5-0DA4-4951-9B67-F6D0A5F38F6B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0E24ED-6772-51E8-DA54-4C15FE568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9FEEAF-6864-FACD-5C51-551EEA173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CE598-F820-4623-934F-E5C4162B5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367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DFFA56-6D84-7931-1069-0CC82BB03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3703FB-C506-A424-48D1-814807B10A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C45EEB-83B3-8DF2-A9B6-D03ECCE0D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1EEA5-0DA4-4951-9B67-F6D0A5F38F6B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7D0BFC-B48B-668B-A00D-77F6B4D6A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1C04D-7EF1-6BDC-B18E-88D20CB63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CE598-F820-4623-934F-E5C4162B5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666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B321BEB-EAE9-E0C0-D334-B2B839D638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772306-57F5-73A8-FE97-0927389617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BDF2D9-A173-4F68-87B7-22204E7C3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1EEA5-0DA4-4951-9B67-F6D0A5F38F6B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D6206A-98D2-7913-FCDA-7C583FEC1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4B4A18-B0B4-8A12-FC36-8D16A31DA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CE598-F820-4623-934F-E5C4162B5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578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0704BB-B2DE-2008-8F0B-E61E09E31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4BB6D3-FE63-3438-048F-5C444DED84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623569-B9BA-4FA2-E070-1E1362F0B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1EEA5-0DA4-4951-9B67-F6D0A5F38F6B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E94430-F0B8-6E05-336E-4E2B13438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93FF25-0D22-AE88-A573-25C8DAAEF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CE598-F820-4623-934F-E5C4162B5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668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E85797-9F6A-B70E-E78F-D963C333E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95E563-8B80-E0F2-7E25-4539120B6B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DE2338-836F-C5CC-731D-2677A99F5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1EEA5-0DA4-4951-9B67-F6D0A5F38F6B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B387B7-9E48-4EAA-1F99-98ACDA323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CB9ABD-2569-C7CC-D08B-FE1FABE2A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CE598-F820-4623-934F-E5C4162B5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129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2C7F90-A5EE-AB7D-7247-BD9EA0011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620CF6-D7B2-B8ED-6C88-5BF833C0AA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02E369-EB57-97B6-FABD-D88700FC68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80542E-EE26-61A2-484C-802C78C58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1EEA5-0DA4-4951-9B67-F6D0A5F38F6B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EC4272-50EC-267D-881B-42CF1C99D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A4D055-8AB6-4DAD-8A70-15570302E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CE598-F820-4623-934F-E5C4162B5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035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F73F7-98E7-7C53-6492-6A7AD87E1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0E2382-85CD-9A08-74BA-677A95A37E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7F16ED-CF67-A018-13A9-29DA7AD771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65257A-1F7E-B3DE-305C-7E765EB0FE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CCDE46-29FA-490F-0B8C-7781902B2B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B897B1-14B2-5071-B125-E697A1A21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1EEA5-0DA4-4951-9B67-F6D0A5F38F6B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CEE604-B2CB-B825-0FBB-CDAA4E063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7731CEC-AEB3-2436-A2FB-35CCC60E3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CE598-F820-4623-934F-E5C4162B5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054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F3033-51F4-9483-F238-6DC8573C0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037CBD-3446-D840-E8B9-ED3801292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1EEA5-0DA4-4951-9B67-F6D0A5F38F6B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DED8F7-442F-CA62-95B5-282DAC630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524A56-AD59-AE30-D006-830AA5D08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CE598-F820-4623-934F-E5C4162B5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347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81C0FD-A7E1-E472-3F5D-922587160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1EEA5-0DA4-4951-9B67-F6D0A5F38F6B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5B3F5B-AC2C-997A-8331-70D42419C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1F79AF-D463-F5AD-2C69-CFBD5EF22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CE598-F820-4623-934F-E5C4162B5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045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314FBC-06C8-58E7-20D8-E98152181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84CF2F-E28F-DAF6-C092-04C5A91B6B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DE12AC-5E1D-6138-D274-24D1368618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D9E033-2909-05E2-525B-90030738A7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1EEA5-0DA4-4951-9B67-F6D0A5F38F6B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EFCB14-ED13-E324-B7C7-2628DD86B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5822A6-DC1E-48BC-38D4-BA8CB2167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CE598-F820-4623-934F-E5C4162B5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445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C1009B-50FC-9B9F-A0D4-3236F7B56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9DE0026-FA91-13B0-B3C9-CF0EB72453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E892BE-938A-40A0-04DB-96650BC637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391B0D-9468-A1CC-01B6-5E351DB90E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1EEA5-0DA4-4951-9B67-F6D0A5F38F6B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364A0F-E09C-3851-BC14-C29C485FC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C933F3-094E-69F4-E19F-B85693537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CE598-F820-4623-934F-E5C4162B5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304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584EFB-03F6-5B4E-092B-1124383B1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77B43F-1FD7-92C1-7EAD-E09D0A0F1D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1E923E-8E8F-CF27-398A-223F9DE42D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C1EEA5-0DA4-4951-9B67-F6D0A5F38F6B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BBB2CF-77E8-FAB5-BB76-A2BC0F1D89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64E4E0-B4D8-5E16-A4FA-3FEB3BE7BA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7CE598-F820-4623-934F-E5C4162B5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297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schools.nyc.gov/Find-a-schoo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myschools.nyc/en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player.vimeo.com/video/488986238?h=8eac46a6bd&amp;app_id=122963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vimeo.com/500080605?embedded=true&amp;source=vimeo_logo&amp;owner=1779280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hyperlink" Target="mailto:jvansitteren@schools.nyc.gov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ddepalma@schools.nyc.gov" TargetMode="External"/><Relationship Id="rId5" Type="http://schemas.openxmlformats.org/officeDocument/2006/relationships/hyperlink" Target="mailto:arahmaan@schools.nyc.gov" TargetMode="External"/><Relationship Id="rId4" Type="http://schemas.openxmlformats.org/officeDocument/2006/relationships/hyperlink" Target="https://freepngimg.com/png/88434-text-symbol-question-mark-computer-graphics-3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86295E7F-EA66-480B-B001-C8BE7CD619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0040" y="4892040"/>
            <a:ext cx="11548872" cy="1645920"/>
          </a:xfrm>
          <a:prstGeom prst="rect">
            <a:avLst/>
          </a:prstGeom>
          <a:solidFill>
            <a:srgbClr val="262626"/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35FEC3-A7B2-EE77-1633-E58FF60A25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6070" y="5082706"/>
            <a:ext cx="9655728" cy="1264588"/>
          </a:xfrm>
        </p:spPr>
        <p:txBody>
          <a:bodyPr anchor="ctr">
            <a:normAutofit fontScale="90000"/>
          </a:bodyPr>
          <a:lstStyle/>
          <a:p>
            <a:r>
              <a:rPr lang="en-US" sz="4400" b="1" u="sng" dirty="0">
                <a:solidFill>
                  <a:srgbClr val="FFFFFF"/>
                </a:solidFill>
                <a:latin typeface="Century Gothic"/>
              </a:rPr>
              <a:t>PS 217 </a:t>
            </a:r>
            <a:br>
              <a:rPr lang="en-US" sz="4400" b="1" u="sng" dirty="0">
                <a:latin typeface="Century Gothic" panose="020B0502020202020204" pitchFamily="34" charset="0"/>
              </a:rPr>
            </a:br>
            <a:r>
              <a:rPr lang="en-US" sz="4400" b="1" u="sng" dirty="0">
                <a:solidFill>
                  <a:srgbClr val="FFFFFF"/>
                </a:solidFill>
                <a:latin typeface="Century Gothic"/>
              </a:rPr>
              <a:t>Middle School Admissions Info Session</a:t>
            </a:r>
          </a:p>
        </p:txBody>
      </p:sp>
      <p:pic>
        <p:nvPicPr>
          <p:cNvPr id="1026" name="Picture 2" descr="Middle School">
            <a:extLst>
              <a:ext uri="{FF2B5EF4-FFF2-40B4-BE49-F238E27FC236}">
                <a16:creationId xmlns:a16="http://schemas.microsoft.com/office/drawing/2014/main" id="{FC716CCF-8ABC-0216-A394-3DE6EF58E8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46" r="-1" b="6689"/>
          <a:stretch/>
        </p:blipFill>
        <p:spPr bwMode="auto">
          <a:xfrm>
            <a:off x="1493241" y="588612"/>
            <a:ext cx="8883942" cy="3893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33" name="Straight Connector 1032">
            <a:extLst>
              <a:ext uri="{FF2B5EF4-FFF2-40B4-BE49-F238E27FC236}">
                <a16:creationId xmlns:a16="http://schemas.microsoft.com/office/drawing/2014/main" id="{E126E481-B945-4179-BD79-05E96E9B2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2877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1FD5FF-4206-EF04-F443-5958E8A64B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53572"/>
            <a:ext cx="3887234" cy="4461163"/>
          </a:xfrm>
        </p:spPr>
        <p:txBody>
          <a:bodyPr>
            <a:normAutofit/>
          </a:bodyPr>
          <a:lstStyle/>
          <a:p>
            <a:pPr algn="ctr"/>
            <a:r>
              <a:rPr lang="en-US" sz="4100" b="1" dirty="0">
                <a:solidFill>
                  <a:srgbClr val="FFFFFF"/>
                </a:solidFill>
                <a:latin typeface="Century Gothic" panose="020B0502020202020204" pitchFamily="34" charset="0"/>
              </a:rPr>
              <a:t>General Middle School Information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67CCEC-36EE-89BD-1DF6-E6CF946D79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319088"/>
            <a:ext cx="6906491" cy="5857875"/>
          </a:xfrm>
        </p:spPr>
        <p:txBody>
          <a:bodyPr anchor="ctr">
            <a:normAutofit/>
          </a:bodyPr>
          <a:lstStyle/>
          <a:p>
            <a:r>
              <a:rPr lang="en-US" sz="2200" dirty="0">
                <a:latin typeface="Century Gothic"/>
              </a:rPr>
              <a:t>Middle school applications </a:t>
            </a:r>
            <a:r>
              <a:rPr lang="en-US" sz="2200" b="1" dirty="0">
                <a:latin typeface="Century Gothic"/>
              </a:rPr>
              <a:t>Open</a:t>
            </a:r>
            <a:r>
              <a:rPr lang="en-US" sz="2200" dirty="0">
                <a:latin typeface="Century Gothic"/>
              </a:rPr>
              <a:t> on </a:t>
            </a:r>
            <a:r>
              <a:rPr lang="en-US" sz="2200" b="1">
                <a:highlight>
                  <a:srgbClr val="FFFF00"/>
                </a:highlight>
                <a:latin typeface="Century Gothic"/>
              </a:rPr>
              <a:t>October 9th</a:t>
            </a:r>
            <a:r>
              <a:rPr lang="en-US" sz="2200">
                <a:highlight>
                  <a:srgbClr val="FFFF00"/>
                </a:highlight>
                <a:latin typeface="Century Gothic"/>
              </a:rPr>
              <a:t>, </a:t>
            </a:r>
            <a:r>
              <a:rPr lang="en-US" sz="2200" dirty="0">
                <a:latin typeface="Century Gothic"/>
              </a:rPr>
              <a:t>and the </a:t>
            </a:r>
            <a:r>
              <a:rPr lang="en-US" sz="2200" b="1" dirty="0">
                <a:latin typeface="Century Gothic"/>
              </a:rPr>
              <a:t>Deadline</a:t>
            </a:r>
            <a:r>
              <a:rPr lang="en-US" sz="2200" dirty="0">
                <a:latin typeface="Century Gothic"/>
              </a:rPr>
              <a:t> to apply is </a:t>
            </a:r>
            <a:r>
              <a:rPr lang="en-US" sz="2200" b="1" dirty="0">
                <a:highlight>
                  <a:srgbClr val="FFFF00"/>
                </a:highlight>
                <a:latin typeface="Century Gothic"/>
              </a:rPr>
              <a:t>December 13th</a:t>
            </a:r>
            <a:r>
              <a:rPr lang="en-US" sz="2200" dirty="0">
                <a:highlight>
                  <a:srgbClr val="FFFF00"/>
                </a:highlight>
                <a:latin typeface="Century Gothic"/>
              </a:rPr>
              <a:t>. </a:t>
            </a:r>
            <a:endParaRPr lang="en-US" sz="2200" dirty="0">
              <a:highlight>
                <a:srgbClr val="FFFF00"/>
              </a:highlight>
              <a:latin typeface="Century Gothic" panose="020B0502020202020204" pitchFamily="34" charset="0"/>
            </a:endParaRPr>
          </a:p>
          <a:p>
            <a:r>
              <a:rPr lang="en-US" sz="2200" dirty="0">
                <a:latin typeface="Century Gothic" panose="020B0502020202020204" pitchFamily="34" charset="0"/>
              </a:rPr>
              <a:t>Families can now list any NYC public middle school on their application!</a:t>
            </a:r>
          </a:p>
          <a:p>
            <a:r>
              <a:rPr lang="en-US" sz="2200" dirty="0">
                <a:latin typeface="Century Gothic" panose="020B0502020202020204" pitchFamily="34" charset="0"/>
              </a:rPr>
              <a:t>Different school programs have different eligibility requirements.</a:t>
            </a:r>
          </a:p>
          <a:p>
            <a:pPr marL="0" indent="0">
              <a:buNone/>
            </a:pPr>
            <a:r>
              <a:rPr lang="en-US" sz="2200" dirty="0">
                <a:latin typeface="Century Gothic" panose="020B0502020202020204" pitchFamily="34" charset="0"/>
              </a:rPr>
              <a:t>-There are zoned programs where students who only live in the zone can apply. </a:t>
            </a:r>
          </a:p>
          <a:p>
            <a:pPr marL="0" indent="0">
              <a:buNone/>
            </a:pPr>
            <a:r>
              <a:rPr lang="en-US" sz="2200" dirty="0">
                <a:latin typeface="Century Gothic" panose="020B0502020202020204" pitchFamily="34" charset="0"/>
              </a:rPr>
              <a:t>District programs where students who only live in the district can apply. </a:t>
            </a:r>
          </a:p>
          <a:p>
            <a:pPr marL="0" indent="0">
              <a:buNone/>
            </a:pPr>
            <a:r>
              <a:rPr lang="en-US" sz="2200" dirty="0">
                <a:latin typeface="Century Gothic" panose="020B0502020202020204" pitchFamily="34" charset="0"/>
              </a:rPr>
              <a:t>The same goes for boroughwide programs and citywide programs.</a:t>
            </a: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5886484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D8A4DC-1631-F056-35CE-6AFBC40DC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46" y="327709"/>
            <a:ext cx="4360682" cy="1622321"/>
          </a:xfrm>
        </p:spPr>
        <p:txBody>
          <a:bodyPr>
            <a:normAutofit/>
          </a:bodyPr>
          <a:lstStyle/>
          <a:p>
            <a:r>
              <a:rPr lang="en-US" sz="3700" b="1" dirty="0">
                <a:latin typeface="Century Gothic" panose="020B0502020202020204" pitchFamily="34" charset="0"/>
              </a:rPr>
              <a:t>Finding your zoned school and District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DCA271-D68B-41DA-2189-0D83D7CD47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745" y="2013686"/>
            <a:ext cx="4266451" cy="4140673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>
                <a:latin typeface="Century Gothic" panose="020B0502020202020204" pitchFamily="34" charset="0"/>
              </a:rPr>
              <a:t>Go to </a:t>
            </a:r>
            <a:r>
              <a:rPr lang="en-US" sz="2400" dirty="0">
                <a:latin typeface="Century Gothic" panose="020B0502020202020204" pitchFamily="34" charset="0"/>
                <a:hlinkClick r:id="rId2"/>
              </a:rPr>
              <a:t>www.schools.nyc.gov/Find-a-school</a:t>
            </a:r>
            <a:endParaRPr lang="en-US" sz="2400" dirty="0">
              <a:latin typeface="Century Gothic" panose="020B0502020202020204" pitchFamily="34" charset="0"/>
            </a:endParaRPr>
          </a:p>
          <a:p>
            <a:r>
              <a:rPr lang="en-US" sz="2400" dirty="0">
                <a:latin typeface="Century Gothic" panose="020B0502020202020204" pitchFamily="34" charset="0"/>
              </a:rPr>
              <a:t>Then type in your home address, borough, and the grade level your child is applying to which would be 6</a:t>
            </a:r>
            <a:r>
              <a:rPr lang="en-US" sz="2400" baseline="30000" dirty="0">
                <a:latin typeface="Century Gothic" panose="020B0502020202020204" pitchFamily="34" charset="0"/>
              </a:rPr>
              <a:t>th</a:t>
            </a:r>
            <a:r>
              <a:rPr lang="en-US" sz="2400" dirty="0">
                <a:latin typeface="Century Gothic" panose="020B0502020202020204" pitchFamily="34" charset="0"/>
              </a:rPr>
              <a:t> grade. </a:t>
            </a:r>
          </a:p>
          <a:p>
            <a:r>
              <a:rPr lang="en-US" sz="2400" dirty="0">
                <a:latin typeface="Century Gothic" panose="020B0502020202020204" pitchFamily="34" charset="0"/>
              </a:rPr>
              <a:t>After providing such information you will see your district listed in the schools displayed and your zoned schools will appear.</a:t>
            </a:r>
          </a:p>
          <a:p>
            <a:pPr marL="0" indent="0">
              <a:buNone/>
            </a:pPr>
            <a:endParaRPr lang="en-US" sz="1900" dirty="0"/>
          </a:p>
          <a:p>
            <a:endParaRPr lang="en-US" sz="19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A20D6454-19E7-A708-7C27-CF2CD83F03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8847" y="1575881"/>
            <a:ext cx="6245311" cy="403480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8607985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737051-B10C-06D4-0F7D-E70C38875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969" y="236506"/>
            <a:ext cx="10515600" cy="1131824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latin typeface="Century Gothic" panose="020B0502020202020204" pitchFamily="34" charset="0"/>
              </a:rPr>
              <a:t>How to Apply to Middle School </a:t>
            </a:r>
            <a:br>
              <a:rPr lang="en-US" b="1" dirty="0">
                <a:latin typeface="Century Gothic" panose="020B0502020202020204" pitchFamily="34" charset="0"/>
              </a:rPr>
            </a:br>
            <a:r>
              <a:rPr lang="en-US" sz="2200" b="1" dirty="0">
                <a:latin typeface="Century Gothic" panose="020B0502020202020204" pitchFamily="34" charset="0"/>
              </a:rPr>
              <a:t>Part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99FA8A-FD72-212B-4543-8CD21B9BE5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861" y="1368330"/>
            <a:ext cx="11455816" cy="5165635"/>
          </a:xfrm>
        </p:spPr>
        <p:txBody>
          <a:bodyPr/>
          <a:lstStyle/>
          <a:p>
            <a:r>
              <a:rPr lang="en-US" dirty="0">
                <a:latin typeface="Century Gothic" panose="020B0502020202020204" pitchFamily="34" charset="0"/>
              </a:rPr>
              <a:t>First open Google Chrome        or Safari          </a:t>
            </a:r>
          </a:p>
          <a:p>
            <a:r>
              <a:rPr lang="en-US" dirty="0">
                <a:latin typeface="Century Gothic" panose="020B0502020202020204" pitchFamily="34" charset="0"/>
              </a:rPr>
              <a:t>Then type in </a:t>
            </a:r>
            <a:r>
              <a:rPr lang="en-US" sz="3200" b="1" dirty="0">
                <a:latin typeface="Century Gothic" panose="020B0502020202020204" pitchFamily="34" charset="0"/>
                <a:hlinkClick r:id="rId2"/>
              </a:rPr>
              <a:t>https://www.myschools.nyc/en/</a:t>
            </a:r>
            <a:r>
              <a:rPr lang="en-US" b="1" dirty="0">
                <a:latin typeface="Century Gothic" panose="020B0502020202020204" pitchFamily="34" charset="0"/>
              </a:rPr>
              <a:t>. </a:t>
            </a:r>
          </a:p>
          <a:p>
            <a:pPr lvl="1">
              <a:buFontTx/>
              <a:buChar char="-"/>
            </a:pPr>
            <a:r>
              <a:rPr lang="en-US" dirty="0">
                <a:latin typeface="Century Gothic" panose="020B0502020202020204" pitchFamily="34" charset="0"/>
              </a:rPr>
              <a:t>This site will be used to create and submit your child’s middle school application.</a:t>
            </a:r>
          </a:p>
          <a:p>
            <a:r>
              <a:rPr lang="en-US" dirty="0">
                <a:latin typeface="Century Gothic" panose="020B0502020202020204" pitchFamily="34" charset="0"/>
              </a:rPr>
              <a:t>Once on the website you will </a:t>
            </a:r>
            <a:r>
              <a:rPr lang="en-US" dirty="0">
                <a:highlight>
                  <a:srgbClr val="FFFF00"/>
                </a:highlight>
                <a:latin typeface="Century Gothic" panose="020B0502020202020204" pitchFamily="34" charset="0"/>
              </a:rPr>
              <a:t>click “Get Started” </a:t>
            </a:r>
            <a:r>
              <a:rPr lang="en-US" dirty="0">
                <a:latin typeface="Century Gothic" panose="020B0502020202020204" pitchFamily="34" charset="0"/>
              </a:rPr>
              <a:t>and then </a:t>
            </a:r>
            <a:r>
              <a:rPr lang="en-US" dirty="0">
                <a:highlight>
                  <a:srgbClr val="00FF00"/>
                </a:highlight>
                <a:latin typeface="Century Gothic" panose="020B0502020202020204" pitchFamily="34" charset="0"/>
              </a:rPr>
              <a:t>click “Create New Account” </a:t>
            </a:r>
            <a:r>
              <a:rPr lang="en-US" dirty="0">
                <a:latin typeface="Century Gothic" panose="020B0502020202020204" pitchFamily="34" charset="0"/>
              </a:rPr>
              <a:t>and fill out the required information “Parent/Guardian First &amp; Last name, email address, and password.”</a:t>
            </a:r>
          </a:p>
          <a:p>
            <a:r>
              <a:rPr lang="en-US" dirty="0">
                <a:latin typeface="Century Gothic" panose="020B0502020202020204" pitchFamily="34" charset="0"/>
              </a:rPr>
              <a:t>Then </a:t>
            </a:r>
            <a:r>
              <a:rPr lang="en-US" dirty="0">
                <a:highlight>
                  <a:srgbClr val="FFFF00"/>
                </a:highlight>
                <a:latin typeface="Century Gothic" panose="020B0502020202020204" pitchFamily="34" charset="0"/>
              </a:rPr>
              <a:t>check your email </a:t>
            </a:r>
            <a:r>
              <a:rPr lang="en-US" dirty="0">
                <a:latin typeface="Century Gothic" panose="020B0502020202020204" pitchFamily="34" charset="0"/>
              </a:rPr>
              <a:t>for a message from </a:t>
            </a:r>
            <a:r>
              <a:rPr lang="en-US" dirty="0" err="1">
                <a:latin typeface="Century Gothic" panose="020B0502020202020204" pitchFamily="34" charset="0"/>
              </a:rPr>
              <a:t>MySchools</a:t>
            </a:r>
            <a:r>
              <a:rPr lang="en-US" dirty="0">
                <a:latin typeface="Century Gothic" panose="020B0502020202020204" pitchFamily="34" charset="0"/>
              </a:rPr>
              <a:t>. In that email, </a:t>
            </a:r>
            <a:r>
              <a:rPr lang="en-US" dirty="0">
                <a:highlight>
                  <a:srgbClr val="00FF00"/>
                </a:highlight>
                <a:latin typeface="Century Gothic" panose="020B0502020202020204" pitchFamily="34" charset="0"/>
              </a:rPr>
              <a:t>click the link </a:t>
            </a:r>
            <a:r>
              <a:rPr lang="en-US" dirty="0">
                <a:latin typeface="Century Gothic" panose="020B0502020202020204" pitchFamily="34" charset="0"/>
              </a:rPr>
              <a:t>to access your </a:t>
            </a:r>
            <a:r>
              <a:rPr lang="en-US" dirty="0" err="1">
                <a:latin typeface="Century Gothic" panose="020B0502020202020204" pitchFamily="34" charset="0"/>
              </a:rPr>
              <a:t>MySchools</a:t>
            </a:r>
            <a:r>
              <a:rPr lang="en-US" dirty="0">
                <a:latin typeface="Century Gothic" panose="020B0502020202020204" pitchFamily="34" charset="0"/>
              </a:rPr>
              <a:t> account. </a:t>
            </a:r>
          </a:p>
          <a:p>
            <a:endParaRPr lang="en-US" dirty="0"/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endParaRPr lang="en-US" sz="3200" b="1" dirty="0"/>
          </a:p>
          <a:p>
            <a:endParaRPr lang="en-US" sz="3200" b="1" dirty="0"/>
          </a:p>
          <a:p>
            <a:endParaRPr lang="en-US" sz="3200" b="1" dirty="0"/>
          </a:p>
          <a:p>
            <a:endParaRPr lang="en-US" sz="3200" b="1" dirty="0"/>
          </a:p>
          <a:p>
            <a:endParaRPr lang="en-US" dirty="0"/>
          </a:p>
        </p:txBody>
      </p:sp>
      <p:pic>
        <p:nvPicPr>
          <p:cNvPr id="2050" name="Picture 2" descr="Chrome | Google Blog">
            <a:extLst>
              <a:ext uri="{FF2B5EF4-FFF2-40B4-BE49-F238E27FC236}">
                <a16:creationId xmlns:a16="http://schemas.microsoft.com/office/drawing/2014/main" id="{2803B0CE-A81F-DE91-992F-762B360ED1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6528" y="1368330"/>
            <a:ext cx="656214" cy="594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afari User Guide for Mac - Apple Support">
            <a:extLst>
              <a:ext uri="{FF2B5EF4-FFF2-40B4-BE49-F238E27FC236}">
                <a16:creationId xmlns:a16="http://schemas.microsoft.com/office/drawing/2014/main" id="{369B71C1-C235-A691-9B27-A79FAB5C5C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3681" y="1377752"/>
            <a:ext cx="594179" cy="608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3247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F62FD1-3B57-B5E5-2252-71626957D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latin typeface="Century Gothic" panose="020B0502020202020204" pitchFamily="34" charset="0"/>
              </a:rPr>
              <a:t>How to Apply to Middle School </a:t>
            </a:r>
            <a:br>
              <a:rPr lang="en-US" b="1" dirty="0">
                <a:latin typeface="Century Gothic" panose="020B0502020202020204" pitchFamily="34" charset="0"/>
              </a:rPr>
            </a:br>
            <a:r>
              <a:rPr lang="en-US" sz="2000" b="1" dirty="0">
                <a:latin typeface="Century Gothic" panose="020B0502020202020204" pitchFamily="34" charset="0"/>
              </a:rPr>
              <a:t>Part 2</a:t>
            </a:r>
          </a:p>
        </p:txBody>
      </p:sp>
      <p:sp>
        <p:nvSpPr>
          <p:cNvPr id="17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F4386D-CAE8-CD22-D7A5-6CB6E2400B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66441"/>
            <a:ext cx="10515600" cy="4553282"/>
          </a:xfrm>
        </p:spPr>
        <p:txBody>
          <a:bodyPr>
            <a:normAutofit lnSpcReduction="10000"/>
          </a:bodyPr>
          <a:lstStyle/>
          <a:p>
            <a:r>
              <a:rPr lang="en-US" sz="2900" dirty="0">
                <a:latin typeface="Century Gothic" panose="020B0502020202020204" pitchFamily="34" charset="0"/>
              </a:rPr>
              <a:t>After clicking the link in your email, it will redirect you back to the </a:t>
            </a:r>
            <a:r>
              <a:rPr lang="en-US" sz="2900" dirty="0" err="1">
                <a:latin typeface="Century Gothic" panose="020B0502020202020204" pitchFamily="34" charset="0"/>
              </a:rPr>
              <a:t>MySchools</a:t>
            </a:r>
            <a:r>
              <a:rPr lang="en-US" sz="2900" dirty="0">
                <a:latin typeface="Century Gothic" panose="020B0502020202020204" pitchFamily="34" charset="0"/>
              </a:rPr>
              <a:t> website. </a:t>
            </a:r>
          </a:p>
          <a:p>
            <a:r>
              <a:rPr lang="en-US" sz="2900" dirty="0">
                <a:latin typeface="Century Gothic" panose="020B0502020202020204" pitchFamily="34" charset="0"/>
              </a:rPr>
              <a:t> You will be asked to type in your “Contact Info, Mailing Address, and Language.” Then click submit.</a:t>
            </a:r>
          </a:p>
          <a:p>
            <a:r>
              <a:rPr lang="en-US" sz="2900" dirty="0">
                <a:latin typeface="Century Gothic" panose="020B0502020202020204" pitchFamily="34" charset="0"/>
              </a:rPr>
              <a:t>Now connect your child to your account by clicking “</a:t>
            </a:r>
            <a:r>
              <a:rPr lang="en-US" sz="2900" dirty="0">
                <a:highlight>
                  <a:srgbClr val="FFFF00"/>
                </a:highlight>
                <a:latin typeface="Century Gothic" panose="020B0502020202020204" pitchFamily="34" charset="0"/>
              </a:rPr>
              <a:t>Add a child.” </a:t>
            </a:r>
          </a:p>
          <a:p>
            <a:pPr marL="0" indent="0">
              <a:buNone/>
            </a:pPr>
            <a:r>
              <a:rPr lang="en-US" sz="2900" dirty="0">
                <a:latin typeface="Century Gothic" panose="020B0502020202020204" pitchFamily="34" charset="0"/>
              </a:rPr>
              <a:t>	- You will need two things  </a:t>
            </a:r>
            <a:r>
              <a:rPr lang="en-US" sz="2900" dirty="0">
                <a:highlight>
                  <a:srgbClr val="FFFF00"/>
                </a:highlight>
                <a:latin typeface="Century Gothic" panose="020B0502020202020204" pitchFamily="34" charset="0"/>
              </a:rPr>
              <a:t>your child’s 9-digit Student ID # </a:t>
            </a:r>
            <a:r>
              <a:rPr lang="en-US" sz="2900" dirty="0">
                <a:latin typeface="Century Gothic" panose="020B0502020202020204" pitchFamily="34" charset="0"/>
              </a:rPr>
              <a:t>(can be found on a report card or contact the school to receive it)and ,</a:t>
            </a:r>
          </a:p>
          <a:p>
            <a:pPr lvl="1"/>
            <a:r>
              <a:rPr lang="en-US" sz="2500" dirty="0">
                <a:latin typeface="Century Gothic" panose="020B0502020202020204" pitchFamily="34" charset="0"/>
              </a:rPr>
              <a:t>-</a:t>
            </a:r>
            <a:r>
              <a:rPr lang="en-US" sz="2500" dirty="0">
                <a:highlight>
                  <a:srgbClr val="FFFF00"/>
                </a:highlight>
                <a:latin typeface="Century Gothic" panose="020B0502020202020204" pitchFamily="34" charset="0"/>
              </a:rPr>
              <a:t>Their Account Creation code </a:t>
            </a:r>
            <a:r>
              <a:rPr lang="en-US" sz="2500" dirty="0">
                <a:latin typeface="Century Gothic" panose="020B0502020202020204" pitchFamily="34" charset="0"/>
              </a:rPr>
              <a:t>which can be found in the welcome letter.</a:t>
            </a:r>
          </a:p>
          <a:p>
            <a:pPr marL="0" indent="0">
              <a:buNone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8676634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FA04FE-936A-3FD0-D9DF-DCC02CD04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/>
              <a:t>How to Apply to Middle School </a:t>
            </a:r>
            <a:br>
              <a:rPr lang="en-US" sz="5400" b="1" dirty="0"/>
            </a:br>
            <a:r>
              <a:rPr lang="en-US" sz="2400" b="1" dirty="0"/>
              <a:t>Part 3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63DE2B-3996-08C2-6D55-306F3EB982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316940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After putting in their Student ID and Account Creation Code scroll down and click “Next”. The following screen will confirm that the child has been added to your account.</a:t>
            </a:r>
          </a:p>
          <a:p>
            <a:r>
              <a:rPr lang="en-US" dirty="0">
                <a:latin typeface="Century Gothic" panose="020B0502020202020204" pitchFamily="34" charset="0"/>
              </a:rPr>
              <a:t>Now click “Go to dashboard” and your child should now be listed here.</a:t>
            </a:r>
          </a:p>
          <a:p>
            <a:r>
              <a:rPr lang="en-US" dirty="0">
                <a:latin typeface="Century Gothic" panose="020B0502020202020204" pitchFamily="34" charset="0"/>
              </a:rPr>
              <a:t>Once you are fully logged in and your child has been successfully added, you can now explore every program that your child is eligible to attend</a:t>
            </a:r>
          </a:p>
          <a:p>
            <a:r>
              <a:rPr lang="en-US" dirty="0">
                <a:latin typeface="Century Gothic" panose="020B0502020202020204" pitchFamily="34" charset="0"/>
              </a:rPr>
              <a:t>Keep in mind that only the programs your child is eligible to attend will be available as options.</a:t>
            </a:r>
          </a:p>
          <a:p>
            <a:endParaRPr lang="en-US" sz="2200" dirty="0"/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5927606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8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2EC77C-6AB7-ED74-63E4-608C033E7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MySchools</a:t>
            </a:r>
            <a:r>
              <a:rPr lang="en-US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Tutorial Video</a:t>
            </a:r>
          </a:p>
        </p:txBody>
      </p:sp>
      <p:pic>
        <p:nvPicPr>
          <p:cNvPr id="4" name="Online Media 3" title="How to Create a MySchools Account">
            <a:hlinkClick r:id="" action="ppaction://media"/>
            <a:extLst>
              <a:ext uri="{FF2B5EF4-FFF2-40B4-BE49-F238E27FC236}">
                <a16:creationId xmlns:a16="http://schemas.microsoft.com/office/drawing/2014/main" id="{22EB53C1-CC96-133F-7F0B-0F682187611B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190045" y="1675227"/>
            <a:ext cx="8354738" cy="4497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757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How to build your application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https://vimeo.com/500080605?embedded=true&amp;source=vimeo_logo&amp;owner=1779280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0079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3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107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A98D8B-46CE-5219-B410-8F810E472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886038" cy="1005840"/>
          </a:xfr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/>
          <a:lstStyle/>
          <a:p>
            <a:pPr algn="ctr"/>
            <a:r>
              <a:rPr lang="en-US" b="1" dirty="0">
                <a:latin typeface="Century Gothic" panose="020B0502020202020204" pitchFamily="34" charset="0"/>
              </a:rPr>
              <a:t>Any Questions???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80DAD6-5853-0CC7-679A-FD7FE8014D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63315"/>
            <a:ext cx="10967519" cy="448056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Century Gothic"/>
              </a:rPr>
              <a:t>If you have any questions, please contact one of the following:</a:t>
            </a:r>
          </a:p>
          <a:p>
            <a:pPr marL="0" indent="0">
              <a:buNone/>
            </a:pPr>
            <a:endParaRPr lang="en-US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Century Gothic"/>
              </a:rPr>
              <a:t>Mr. Ahmad, </a:t>
            </a:r>
            <a:r>
              <a:rPr lang="en-US" sz="1800" dirty="0">
                <a:latin typeface="Century Gothic"/>
              </a:rPr>
              <a:t>Parent Coordinator                       </a:t>
            </a:r>
            <a:r>
              <a:rPr lang="en-US" dirty="0">
                <a:latin typeface="Century Gothic"/>
              </a:rPr>
              <a:t>Ms. DePalma, </a:t>
            </a:r>
            <a:r>
              <a:rPr lang="en-US" sz="1800" dirty="0">
                <a:latin typeface="Century Gothic"/>
              </a:rPr>
              <a:t>Computer Teacher</a:t>
            </a:r>
            <a:endParaRPr lang="en-US" sz="18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Century Gothic" panose="020B0502020202020204" pitchFamily="34" charset="0"/>
                <a:hlinkClick r:id="rId5"/>
              </a:rPr>
              <a:t>arahmaan@schools.nyc.gov</a:t>
            </a:r>
            <a:r>
              <a:rPr lang="en-US" dirty="0">
                <a:latin typeface="Century Gothic" panose="020B0502020202020204" pitchFamily="34" charset="0"/>
              </a:rPr>
              <a:t>        </a:t>
            </a:r>
            <a:r>
              <a:rPr lang="en-US" dirty="0">
                <a:latin typeface="Century Gothic" panose="020B0502020202020204" pitchFamily="34" charset="0"/>
                <a:hlinkClick r:id="rId6"/>
              </a:rPr>
              <a:t>ddepalma@schools.nyc.gov</a:t>
            </a:r>
            <a:endParaRPr lang="en-US" dirty="0">
              <a:latin typeface="Century Gothic"/>
            </a:endParaRPr>
          </a:p>
          <a:p>
            <a:pPr marL="0" indent="0">
              <a:buNone/>
            </a:pPr>
            <a:endParaRPr lang="en-US" dirty="0">
              <a:latin typeface="Century Gothic"/>
            </a:endParaRPr>
          </a:p>
          <a:p>
            <a:pPr marL="0" indent="0">
              <a:buNone/>
            </a:pPr>
            <a:r>
              <a:rPr lang="en-US" dirty="0">
                <a:latin typeface="Century Gothic"/>
              </a:rPr>
              <a:t>Ms. Ute, </a:t>
            </a:r>
            <a:r>
              <a:rPr lang="en-US" sz="1900" dirty="0">
                <a:latin typeface="Century Gothic"/>
              </a:rPr>
              <a:t>Pupil Accounting</a:t>
            </a:r>
            <a:endParaRPr lang="en-US" sz="19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Century Gothic" panose="020B0502020202020204" pitchFamily="34" charset="0"/>
                <a:hlinkClick r:id="rId7"/>
              </a:rPr>
              <a:t>jvansitteren@schools.nyc.gov</a:t>
            </a:r>
            <a:endParaRPr lang="en-US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03752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3282</TotalTime>
  <Words>553</Words>
  <Application>Microsoft Office PowerPoint</Application>
  <PresentationFormat>Widescreen</PresentationFormat>
  <Paragraphs>45</Paragraphs>
  <Slides>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Century Gothic</vt:lpstr>
      <vt:lpstr>Office Theme</vt:lpstr>
      <vt:lpstr>PS 217  Middle School Admissions Info Session</vt:lpstr>
      <vt:lpstr>General Middle School Information</vt:lpstr>
      <vt:lpstr>Finding your zoned school and District</vt:lpstr>
      <vt:lpstr>How to Apply to Middle School  Part 1</vt:lpstr>
      <vt:lpstr>How to Apply to Middle School  Part 2</vt:lpstr>
      <vt:lpstr>How to Apply to Middle School  Part 3</vt:lpstr>
      <vt:lpstr>MySchools Tutorial Video</vt:lpstr>
      <vt:lpstr>How to build your application</vt:lpstr>
      <vt:lpstr>Any Questions???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Middle School Admissions</dc:title>
  <dc:creator>Rahmaan Ahmad</dc:creator>
  <cp:lastModifiedBy>Ahmad Rahmaan</cp:lastModifiedBy>
  <cp:revision>39</cp:revision>
  <cp:lastPrinted>2024-10-09T12:56:30Z</cp:lastPrinted>
  <dcterms:created xsi:type="dcterms:W3CDTF">2022-10-29T23:23:02Z</dcterms:created>
  <dcterms:modified xsi:type="dcterms:W3CDTF">2024-10-09T19:04:20Z</dcterms:modified>
</cp:coreProperties>
</file>